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04" r:id="rId4"/>
    <p:sldMasterId id="2147484213" r:id="rId5"/>
  </p:sldMasterIdLst>
  <p:notesMasterIdLst>
    <p:notesMasterId r:id="rId16"/>
  </p:notesMasterIdLst>
  <p:handoutMasterIdLst>
    <p:handoutMasterId r:id="rId17"/>
  </p:handoutMasterIdLst>
  <p:sldIdLst>
    <p:sldId id="268" r:id="rId6"/>
    <p:sldId id="269" r:id="rId7"/>
    <p:sldId id="380" r:id="rId8"/>
    <p:sldId id="384" r:id="rId9"/>
    <p:sldId id="385" r:id="rId10"/>
    <p:sldId id="263" r:id="rId11"/>
    <p:sldId id="382" r:id="rId12"/>
    <p:sldId id="386" r:id="rId13"/>
    <p:sldId id="383" r:id="rId14"/>
    <p:sldId id="37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686"/>
    <a:srgbClr val="F1F1F4"/>
    <a:srgbClr val="626D7C"/>
    <a:srgbClr val="ED6F76"/>
    <a:srgbClr val="E83754"/>
    <a:srgbClr val="8E96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2AD39C-F7A2-8AAC-6886-59560D98EAB8}" v="3" dt="2022-12-17T21:42:39.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CEA710-4803-ECC2-01B0-D497A1B18C5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260B63-5F9D-9088-C04E-F2F76DA7F9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D46484-E16C-E241-9C66-FC5DB692B555}" type="datetimeFigureOut">
              <a:rPr lang="en-US" smtClean="0"/>
              <a:t>1/23/2023</a:t>
            </a:fld>
            <a:endParaRPr lang="en-US"/>
          </a:p>
        </p:txBody>
      </p:sp>
      <p:sp>
        <p:nvSpPr>
          <p:cNvPr id="4" name="Footer Placeholder 3">
            <a:extLst>
              <a:ext uri="{FF2B5EF4-FFF2-40B4-BE49-F238E27FC236}">
                <a16:creationId xmlns:a16="http://schemas.microsoft.com/office/drawing/2014/main" id="{797D8F55-E585-8B9F-BD8F-4888293B0C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15F6B16-5D74-969E-5067-975B2DB7B5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F4225E-05FE-F140-82AF-4C5422757060}" type="slidenum">
              <a:rPr lang="en-US" smtClean="0"/>
              <a:t>‹#›</a:t>
            </a:fld>
            <a:endParaRPr lang="en-US"/>
          </a:p>
        </p:txBody>
      </p:sp>
    </p:spTree>
    <p:extLst>
      <p:ext uri="{BB962C8B-B14F-4D97-AF65-F5344CB8AC3E}">
        <p14:creationId xmlns:p14="http://schemas.microsoft.com/office/powerpoint/2010/main" val="14751239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757C8-9EE2-44BF-A58F-3CBA4CA67139}" type="datetimeFigureOut">
              <a:rPr lang="en-GB" smtClean="0"/>
              <a:t>23/01/2023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B540FD-4677-49E7-893F-123A4894E3B9}" type="slidenum">
              <a:rPr lang="en-GB" smtClean="0"/>
              <a:t>‹#›</a:t>
            </a:fld>
            <a:endParaRPr lang="en-GB"/>
          </a:p>
        </p:txBody>
      </p:sp>
    </p:spTree>
    <p:extLst>
      <p:ext uri="{BB962C8B-B14F-4D97-AF65-F5344CB8AC3E}">
        <p14:creationId xmlns:p14="http://schemas.microsoft.com/office/powerpoint/2010/main" val="2916315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B540FD-4677-49E7-893F-123A4894E3B9}" type="slidenum">
              <a:rPr lang="en-GB" smtClean="0"/>
              <a:t>5</a:t>
            </a:fld>
            <a:endParaRPr lang="en-GB"/>
          </a:p>
        </p:txBody>
      </p:sp>
    </p:spTree>
    <p:extLst>
      <p:ext uri="{BB962C8B-B14F-4D97-AF65-F5344CB8AC3E}">
        <p14:creationId xmlns:p14="http://schemas.microsoft.com/office/powerpoint/2010/main" val="3134168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Led by Peter Hain, who would later become Lord Hain and a member of parliament for Neath, during the protest in Swansea he was a 19-year-old student and an ardent anti racism campaigner.</a:t>
            </a:r>
            <a:r>
              <a:rPr lang="en-GB" baseline="0"/>
              <a:t> </a:t>
            </a:r>
            <a:r>
              <a:rPr lang="en-GB"/>
              <a:t>The world was slowly waking up to the true horror of apartheid regime in South Africa - however rugby was not listening.</a:t>
            </a:r>
          </a:p>
          <a:p>
            <a:endParaRPr lang="en-GB"/>
          </a:p>
          <a:p>
            <a:r>
              <a:rPr lang="en-GB"/>
              <a:t>"Frankly it was a dialogue with the deaf between anti-apartheid protestors, and players and spectators," said Lord Hain. "We tried to engage with them to say they were collaborators with the most evil and racist system in the world, but they just thought we were interfering with their game - and they really hated us for it."</a:t>
            </a:r>
          </a:p>
        </p:txBody>
      </p:sp>
      <p:sp>
        <p:nvSpPr>
          <p:cNvPr id="4" name="Slide Number Placeholder 3"/>
          <p:cNvSpPr>
            <a:spLocks noGrp="1"/>
          </p:cNvSpPr>
          <p:nvPr>
            <p:ph type="sldNum" sz="quarter" idx="10"/>
          </p:nvPr>
        </p:nvSpPr>
        <p:spPr/>
        <p:txBody>
          <a:bodyPr/>
          <a:lstStyle/>
          <a:p>
            <a:fld id="{705F37B8-592D-4D6B-B339-FC60ECD3B93D}" type="slidenum">
              <a:rPr lang="en-GB" smtClean="0"/>
              <a:t>6</a:t>
            </a:fld>
            <a:endParaRPr lang="en-GB"/>
          </a:p>
        </p:txBody>
      </p:sp>
    </p:spTree>
    <p:extLst>
      <p:ext uri="{BB962C8B-B14F-4D97-AF65-F5344CB8AC3E}">
        <p14:creationId xmlns:p14="http://schemas.microsoft.com/office/powerpoint/2010/main" val="4041953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714995" y="763747"/>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a:p>
        </p:txBody>
      </p:sp>
      <p:sp>
        <p:nvSpPr>
          <p:cNvPr id="3" name="Subtitle 2"/>
          <p:cNvSpPr>
            <a:spLocks noGrp="1"/>
          </p:cNvSpPr>
          <p:nvPr>
            <p:ph type="subTitle" idx="1"/>
          </p:nvPr>
        </p:nvSpPr>
        <p:spPr>
          <a:xfrm>
            <a:off x="2809989" y="2809053"/>
            <a:ext cx="6801612" cy="1239894"/>
          </a:xfrm>
          <a:solidFill>
            <a:schemeClr val="tx1"/>
          </a:solidFill>
          <a:ln w="41275">
            <a:solidFill>
              <a:srgbClr val="ED6F76"/>
            </a:solidFill>
          </a:ln>
        </p:spPr>
        <p:txBody>
          <a:bodyPr>
            <a:normAutofit/>
          </a:bodyPr>
          <a:lstStyle>
            <a:lvl1pPr marL="0" indent="0" algn="ctr">
              <a:buNone/>
              <a:defRPr sz="2000">
                <a:solidFill>
                  <a:srgbClr val="626D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7246801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1F1F4"/>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452" y="1645822"/>
            <a:ext cx="11362826" cy="38503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4224864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36452" y="1616640"/>
            <a:ext cx="4916170" cy="421995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530919" y="1616640"/>
            <a:ext cx="4615030" cy="421995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3657578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6452" y="160664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36452" y="2516608"/>
            <a:ext cx="4270248" cy="32244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p:cNvSpPr>
            <a:spLocks noGrp="1"/>
          </p:cNvSpPr>
          <p:nvPr>
            <p:ph sz="quarter" idx="4"/>
          </p:nvPr>
        </p:nvSpPr>
        <p:spPr>
          <a:xfrm>
            <a:off x="4830215" y="2516607"/>
            <a:ext cx="4253484" cy="3224477"/>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p:cNvSpPr>
            <a:spLocks noGrp="1"/>
          </p:cNvSpPr>
          <p:nvPr>
            <p:ph type="body" sz="quarter" idx="13"/>
          </p:nvPr>
        </p:nvSpPr>
        <p:spPr>
          <a:xfrm>
            <a:off x="4830215" y="160664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itle 9"/>
          <p:cNvSpPr>
            <a:spLocks noGrp="1"/>
          </p:cNvSpPr>
          <p:nvPr>
            <p:ph type="title"/>
          </p:nvPr>
        </p:nvSpPr>
        <p:spPr/>
        <p:txBody>
          <a:bodyPr/>
          <a:lstStyle/>
          <a:p>
            <a:r>
              <a:rPr lang="en-GB"/>
              <a:t>Click to edit Master title style</a:t>
            </a:r>
            <a:endParaRPr lang="en-US"/>
          </a:p>
        </p:txBody>
      </p:sp>
      <p:sp>
        <p:nvSpPr>
          <p:cNvPr id="5" name="Picture Placeholder 4">
            <a:extLst>
              <a:ext uri="{FF2B5EF4-FFF2-40B4-BE49-F238E27FC236}">
                <a16:creationId xmlns:a16="http://schemas.microsoft.com/office/drawing/2014/main" id="{8B0C1399-8DE1-49AE-A895-013439A51D8E}"/>
              </a:ext>
            </a:extLst>
          </p:cNvPr>
          <p:cNvSpPr>
            <a:spLocks noGrp="1"/>
          </p:cNvSpPr>
          <p:nvPr>
            <p:ph type="pic" sz="quarter" idx="14"/>
          </p:nvPr>
        </p:nvSpPr>
        <p:spPr>
          <a:xfrm>
            <a:off x="9323978" y="1606643"/>
            <a:ext cx="2400300" cy="3918668"/>
          </a:xfrm>
        </p:spPr>
        <p:txBody>
          <a:bodyPr/>
          <a:lstStyle/>
          <a:p>
            <a:r>
              <a:rPr lang="en-GB"/>
              <a:t>Click icon to add picture</a:t>
            </a:r>
          </a:p>
        </p:txBody>
      </p:sp>
    </p:spTree>
    <p:extLst>
      <p:ext uri="{BB962C8B-B14F-4D97-AF65-F5344CB8AC3E}">
        <p14:creationId xmlns:p14="http://schemas.microsoft.com/office/powerpoint/2010/main" val="2497841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062653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62719" y="2369658"/>
            <a:ext cx="7266561" cy="1379382"/>
          </a:xfrm>
        </p:spPr>
        <p:txBody>
          <a:bodyPr/>
          <a:lstStyle/>
          <a:p>
            <a:r>
              <a:rPr lang="en-GB"/>
              <a:t>Click to edit Master title style</a:t>
            </a:r>
            <a:endParaRPr lang="en-US"/>
          </a:p>
        </p:txBody>
      </p:sp>
    </p:spTree>
    <p:extLst>
      <p:ext uri="{BB962C8B-B14F-4D97-AF65-F5344CB8AC3E}">
        <p14:creationId xmlns:p14="http://schemas.microsoft.com/office/powerpoint/2010/main" val="266318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36A3249-73FC-47BF-80C7-6AEAFE39B90B}"/>
              </a:ext>
            </a:extLst>
          </p:cNvPr>
          <p:cNvSpPr>
            <a:spLocks noGrp="1"/>
          </p:cNvSpPr>
          <p:nvPr>
            <p:ph type="pic" sz="quarter" idx="10"/>
          </p:nvPr>
        </p:nvSpPr>
        <p:spPr>
          <a:xfrm>
            <a:off x="1254868" y="642025"/>
            <a:ext cx="9124545" cy="4844375"/>
          </a:xfrm>
        </p:spPr>
        <p:txBody>
          <a:bodyPr/>
          <a:lstStyle/>
          <a:p>
            <a:r>
              <a:rPr lang="en-GB"/>
              <a:t>Click icon to add picture</a:t>
            </a:r>
          </a:p>
        </p:txBody>
      </p:sp>
    </p:spTree>
    <p:extLst>
      <p:ext uri="{BB962C8B-B14F-4D97-AF65-F5344CB8AC3E}">
        <p14:creationId xmlns:p14="http://schemas.microsoft.com/office/powerpoint/2010/main" val="146371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289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714995" y="763747"/>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GB"/>
              <a:t>Click to edit Master title style</a:t>
            </a:r>
            <a:endParaRPr lang="en-US"/>
          </a:p>
        </p:txBody>
      </p:sp>
      <p:sp>
        <p:nvSpPr>
          <p:cNvPr id="3" name="Subtitle 2"/>
          <p:cNvSpPr>
            <a:spLocks noGrp="1"/>
          </p:cNvSpPr>
          <p:nvPr>
            <p:ph type="subTitle" idx="1"/>
          </p:nvPr>
        </p:nvSpPr>
        <p:spPr>
          <a:xfrm>
            <a:off x="2809989" y="2809053"/>
            <a:ext cx="6801612" cy="1239894"/>
          </a:xfrm>
          <a:solidFill>
            <a:schemeClr val="tx1"/>
          </a:solidFill>
          <a:ln w="41275">
            <a:solidFill>
              <a:srgbClr val="ED6F76"/>
            </a:solidFill>
          </a:ln>
        </p:spPr>
        <p:txBody>
          <a:bodyPr>
            <a:normAutofit/>
          </a:bodyPr>
          <a:lstStyle>
            <a:lvl1pPr marL="0" indent="0" algn="ctr">
              <a:buNone/>
              <a:defRPr sz="2000">
                <a:solidFill>
                  <a:srgbClr val="626D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93666452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1F1F4"/>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452" y="1645822"/>
            <a:ext cx="11362826" cy="3850305"/>
          </a:xfrm>
          <a:solidFill>
            <a:srgbClr val="F1F1F4"/>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254171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36452" y="1616640"/>
            <a:ext cx="4916170" cy="421995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530919" y="1616640"/>
            <a:ext cx="4615030" cy="421995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4073139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6452" y="160664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36452" y="2516608"/>
            <a:ext cx="4270248" cy="32244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p:cNvSpPr>
            <a:spLocks noGrp="1"/>
          </p:cNvSpPr>
          <p:nvPr>
            <p:ph sz="quarter" idx="4"/>
          </p:nvPr>
        </p:nvSpPr>
        <p:spPr>
          <a:xfrm>
            <a:off x="4830215" y="2516607"/>
            <a:ext cx="4253484" cy="3224477"/>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p:cNvSpPr>
            <a:spLocks noGrp="1"/>
          </p:cNvSpPr>
          <p:nvPr>
            <p:ph type="body" sz="quarter" idx="13"/>
          </p:nvPr>
        </p:nvSpPr>
        <p:spPr>
          <a:xfrm>
            <a:off x="4830215" y="160664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itle 9"/>
          <p:cNvSpPr>
            <a:spLocks noGrp="1"/>
          </p:cNvSpPr>
          <p:nvPr>
            <p:ph type="title"/>
          </p:nvPr>
        </p:nvSpPr>
        <p:spPr/>
        <p:txBody>
          <a:bodyPr/>
          <a:lstStyle/>
          <a:p>
            <a:r>
              <a:rPr lang="en-GB"/>
              <a:t>Click to edit Master title style</a:t>
            </a:r>
            <a:endParaRPr lang="en-US"/>
          </a:p>
        </p:txBody>
      </p:sp>
      <p:sp>
        <p:nvSpPr>
          <p:cNvPr id="5" name="Picture Placeholder 4">
            <a:extLst>
              <a:ext uri="{FF2B5EF4-FFF2-40B4-BE49-F238E27FC236}">
                <a16:creationId xmlns:a16="http://schemas.microsoft.com/office/drawing/2014/main" id="{8B0C1399-8DE1-49AE-A895-013439A51D8E}"/>
              </a:ext>
            </a:extLst>
          </p:cNvPr>
          <p:cNvSpPr>
            <a:spLocks noGrp="1"/>
          </p:cNvSpPr>
          <p:nvPr>
            <p:ph type="pic" sz="quarter" idx="14"/>
          </p:nvPr>
        </p:nvSpPr>
        <p:spPr>
          <a:xfrm>
            <a:off x="9323978" y="1606643"/>
            <a:ext cx="2400300" cy="3918668"/>
          </a:xfrm>
        </p:spPr>
        <p:txBody>
          <a:bodyPr/>
          <a:lstStyle/>
          <a:p>
            <a:endParaRPr lang="en-GB"/>
          </a:p>
        </p:txBody>
      </p:sp>
    </p:spTree>
    <p:extLst>
      <p:ext uri="{BB962C8B-B14F-4D97-AF65-F5344CB8AC3E}">
        <p14:creationId xmlns:p14="http://schemas.microsoft.com/office/powerpoint/2010/main" val="219084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4192497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62719" y="2369658"/>
            <a:ext cx="7266561" cy="1379382"/>
          </a:xfrm>
        </p:spPr>
        <p:txBody>
          <a:bodyPr/>
          <a:lstStyle/>
          <a:p>
            <a:r>
              <a:rPr lang="en-GB"/>
              <a:t>Click to edit Master title style</a:t>
            </a:r>
            <a:endParaRPr lang="en-US"/>
          </a:p>
        </p:txBody>
      </p:sp>
    </p:spTree>
    <p:extLst>
      <p:ext uri="{BB962C8B-B14F-4D97-AF65-F5344CB8AC3E}">
        <p14:creationId xmlns:p14="http://schemas.microsoft.com/office/powerpoint/2010/main" val="3763031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36A3249-73FC-47BF-80C7-6AEAFE39B90B}"/>
              </a:ext>
            </a:extLst>
          </p:cNvPr>
          <p:cNvSpPr>
            <a:spLocks noGrp="1"/>
          </p:cNvSpPr>
          <p:nvPr>
            <p:ph type="pic" sz="quarter" idx="10"/>
          </p:nvPr>
        </p:nvSpPr>
        <p:spPr>
          <a:xfrm>
            <a:off x="1254868" y="642025"/>
            <a:ext cx="9124545" cy="4844375"/>
          </a:xfrm>
        </p:spPr>
        <p:txBody>
          <a:bodyPr/>
          <a:lstStyle/>
          <a:p>
            <a:endParaRPr lang="en-GB"/>
          </a:p>
        </p:txBody>
      </p:sp>
    </p:spTree>
    <p:extLst>
      <p:ext uri="{BB962C8B-B14F-4D97-AF65-F5344CB8AC3E}">
        <p14:creationId xmlns:p14="http://schemas.microsoft.com/office/powerpoint/2010/main" val="596252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36452" y="256161"/>
            <a:ext cx="11362826" cy="1188720"/>
          </a:xfrm>
          <a:prstGeom prst="rect">
            <a:avLst/>
          </a:prstGeom>
          <a:solidFill>
            <a:srgbClr val="F1F1F4"/>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275616" y="1564912"/>
            <a:ext cx="11362826" cy="4035130"/>
          </a:xfrm>
          <a:prstGeom prst="rect">
            <a:avLst/>
          </a:prstGeom>
          <a:solidFill>
            <a:srgbClr val="F1F1F4"/>
          </a:solidFill>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21" name="Straight Connector 20">
            <a:extLst>
              <a:ext uri="{FF2B5EF4-FFF2-40B4-BE49-F238E27FC236}">
                <a16:creationId xmlns:a16="http://schemas.microsoft.com/office/drawing/2014/main" id="{5691D3DC-F8C3-C043-66BB-31A3831B1357}"/>
              </a:ext>
            </a:extLst>
          </p:cNvPr>
          <p:cNvCxnSpPr>
            <a:cxnSpLocks/>
          </p:cNvCxnSpPr>
          <p:nvPr userDrawn="1"/>
        </p:nvCxnSpPr>
        <p:spPr>
          <a:xfrm>
            <a:off x="11945566" y="539262"/>
            <a:ext cx="0" cy="49568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E46DC17-9034-0EC5-949F-C5018C3E8C23}"/>
              </a:ext>
            </a:extLst>
          </p:cNvPr>
          <p:cNvCxnSpPr>
            <a:cxnSpLocks/>
          </p:cNvCxnSpPr>
          <p:nvPr userDrawn="1"/>
        </p:nvCxnSpPr>
        <p:spPr>
          <a:xfrm>
            <a:off x="506627" y="6601839"/>
            <a:ext cx="9868296"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3" name="Picture 8" descr="Text, logo&#10;&#10;Description automatically generated">
            <a:extLst>
              <a:ext uri="{FF2B5EF4-FFF2-40B4-BE49-F238E27FC236}">
                <a16:creationId xmlns:a16="http://schemas.microsoft.com/office/drawing/2014/main" id="{7D8F594A-7B13-28C9-1148-5EA850F4B3C9}"/>
              </a:ext>
            </a:extLst>
          </p:cNvPr>
          <p:cNvPicPr>
            <a:picLocks noChangeAspect="1"/>
          </p:cNvPicPr>
          <p:nvPr userDrawn="1"/>
        </p:nvPicPr>
        <p:blipFill>
          <a:blip r:embed="rId10"/>
          <a:stretch>
            <a:fillRect/>
          </a:stretch>
        </p:blipFill>
        <p:spPr>
          <a:xfrm>
            <a:off x="10609390" y="5670126"/>
            <a:ext cx="1336177" cy="931713"/>
          </a:xfrm>
          <a:prstGeom prst="rect">
            <a:avLst/>
          </a:prstGeom>
        </p:spPr>
      </p:pic>
    </p:spTree>
    <p:extLst>
      <p:ext uri="{BB962C8B-B14F-4D97-AF65-F5344CB8AC3E}">
        <p14:creationId xmlns:p14="http://schemas.microsoft.com/office/powerpoint/2010/main" val="3320246233"/>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8" r:id="rId3"/>
    <p:sldLayoutId id="2147484209" r:id="rId4"/>
    <p:sldLayoutId id="2147484210" r:id="rId5"/>
    <p:sldLayoutId id="2147484212" r:id="rId6"/>
    <p:sldLayoutId id="2147484211" r:id="rId7"/>
    <p:sldLayoutId id="2147484221" r:id="rId8"/>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b="1" kern="1200">
          <a:solidFill>
            <a:srgbClr val="626D7C"/>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1F1F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36452" y="256161"/>
            <a:ext cx="11362826" cy="1188720"/>
          </a:xfrm>
          <a:prstGeom prst="rect">
            <a:avLst/>
          </a:prstGeom>
          <a:solidFill>
            <a:srgbClr val="F1F1F4"/>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275616" y="1564912"/>
            <a:ext cx="11362826" cy="4035130"/>
          </a:xfrm>
          <a:prstGeom prst="rect">
            <a:avLst/>
          </a:prstGeom>
          <a:solidFill>
            <a:srgbClr val="F1F1F4"/>
          </a:solidFill>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21" name="Straight Connector 20">
            <a:extLst>
              <a:ext uri="{FF2B5EF4-FFF2-40B4-BE49-F238E27FC236}">
                <a16:creationId xmlns:a16="http://schemas.microsoft.com/office/drawing/2014/main" id="{C679BFDC-23C7-BC8E-C102-9FDB5E724C53}"/>
              </a:ext>
            </a:extLst>
          </p:cNvPr>
          <p:cNvCxnSpPr>
            <a:cxnSpLocks/>
          </p:cNvCxnSpPr>
          <p:nvPr userDrawn="1"/>
        </p:nvCxnSpPr>
        <p:spPr>
          <a:xfrm>
            <a:off x="11945566" y="539262"/>
            <a:ext cx="0" cy="49568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AE723DD-FC5D-C8EA-15B5-8B86668E35C5}"/>
              </a:ext>
            </a:extLst>
          </p:cNvPr>
          <p:cNvCxnSpPr>
            <a:cxnSpLocks/>
          </p:cNvCxnSpPr>
          <p:nvPr userDrawn="1"/>
        </p:nvCxnSpPr>
        <p:spPr>
          <a:xfrm>
            <a:off x="506627" y="6601839"/>
            <a:ext cx="9868296"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3" name="Picture 8" descr="Text, logo&#10;&#10;Description automatically generated">
            <a:extLst>
              <a:ext uri="{FF2B5EF4-FFF2-40B4-BE49-F238E27FC236}">
                <a16:creationId xmlns:a16="http://schemas.microsoft.com/office/drawing/2014/main" id="{ED9241A5-0CC7-24E6-923D-1A18A3A58B2D}"/>
              </a:ext>
            </a:extLst>
          </p:cNvPr>
          <p:cNvPicPr>
            <a:picLocks noChangeAspect="1"/>
          </p:cNvPicPr>
          <p:nvPr userDrawn="1"/>
        </p:nvPicPr>
        <p:blipFill>
          <a:blip r:embed="rId9"/>
          <a:stretch>
            <a:fillRect/>
          </a:stretch>
        </p:blipFill>
        <p:spPr>
          <a:xfrm>
            <a:off x="10609390" y="5670126"/>
            <a:ext cx="1336177" cy="931713"/>
          </a:xfrm>
          <a:prstGeom prst="rect">
            <a:avLst/>
          </a:prstGeom>
        </p:spPr>
      </p:pic>
    </p:spTree>
    <p:extLst>
      <p:ext uri="{BB962C8B-B14F-4D97-AF65-F5344CB8AC3E}">
        <p14:creationId xmlns:p14="http://schemas.microsoft.com/office/powerpoint/2010/main" val="3965894045"/>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b="1" kern="1200">
          <a:solidFill>
            <a:srgbClr val="626D7C"/>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rgbClr val="626D7C"/>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UNg0WI2aOdY"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liberalhistory.org.uk/wp-content/uploads/2014/10/74_Spring_2012.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www.unmultimedia.org/photo/"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darpl@cardiffmet.ac.uk"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52176-8293-411C-85CF-321177B78560}"/>
              </a:ext>
            </a:extLst>
          </p:cNvPr>
          <p:cNvSpPr>
            <a:spLocks noGrp="1"/>
          </p:cNvSpPr>
          <p:nvPr>
            <p:ph type="ctrTitle"/>
          </p:nvPr>
        </p:nvSpPr>
        <p:spPr/>
        <p:txBody>
          <a:bodyPr>
            <a:normAutofit/>
          </a:bodyPr>
          <a:lstStyle/>
          <a:p>
            <a:r>
              <a:rPr lang="en-GB"/>
              <a:t>The ‘Battle of Swansea’</a:t>
            </a:r>
          </a:p>
        </p:txBody>
      </p:sp>
      <p:sp>
        <p:nvSpPr>
          <p:cNvPr id="3" name="Subtitle 2">
            <a:extLst>
              <a:ext uri="{FF2B5EF4-FFF2-40B4-BE49-F238E27FC236}">
                <a16:creationId xmlns:a16="http://schemas.microsoft.com/office/drawing/2014/main" id="{D66DF206-3179-4211-97F6-6649A5AB95EF}"/>
              </a:ext>
            </a:extLst>
          </p:cNvPr>
          <p:cNvSpPr>
            <a:spLocks noGrp="1"/>
          </p:cNvSpPr>
          <p:nvPr>
            <p:ph type="subTitle" idx="1"/>
          </p:nvPr>
        </p:nvSpPr>
        <p:spPr>
          <a:xfrm>
            <a:off x="2809988" y="2809052"/>
            <a:ext cx="7049119" cy="1639282"/>
          </a:xfrm>
        </p:spPr>
        <p:txBody>
          <a:bodyPr>
            <a:normAutofit lnSpcReduction="10000"/>
          </a:bodyPr>
          <a:lstStyle/>
          <a:p>
            <a:r>
              <a:rPr lang="en-GB" dirty="0"/>
              <a:t>Dr Huw Griffiths</a:t>
            </a:r>
          </a:p>
          <a:p>
            <a:r>
              <a:rPr lang="en-GB" dirty="0"/>
              <a:t>and </a:t>
            </a:r>
          </a:p>
          <a:p>
            <a:r>
              <a:rPr lang="en-GB" dirty="0"/>
              <a:t>Dr Susan Davis </a:t>
            </a:r>
          </a:p>
          <a:p>
            <a:r>
              <a:rPr lang="en-GB" sz="2400" dirty="0"/>
              <a:t>DARPL</a:t>
            </a:r>
          </a:p>
        </p:txBody>
      </p:sp>
    </p:spTree>
    <p:extLst>
      <p:ext uri="{BB962C8B-B14F-4D97-AF65-F5344CB8AC3E}">
        <p14:creationId xmlns:p14="http://schemas.microsoft.com/office/powerpoint/2010/main" val="2151179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D5152A-BAC8-4B8C-887B-F1A3B22479CD}"/>
              </a:ext>
            </a:extLst>
          </p:cNvPr>
          <p:cNvSpPr>
            <a:spLocks noGrp="1"/>
          </p:cNvSpPr>
          <p:nvPr>
            <p:ph idx="1"/>
          </p:nvPr>
        </p:nvSpPr>
        <p:spPr/>
        <p:txBody>
          <a:bodyPr>
            <a:normAutofit fontScale="92500"/>
          </a:bodyPr>
          <a:lstStyle/>
          <a:p>
            <a:r>
              <a:rPr lang="en-GB" sz="3600"/>
              <a:t>Please use these slides along with the teacher notes</a:t>
            </a:r>
          </a:p>
          <a:p>
            <a:r>
              <a:rPr lang="en-GB" sz="3600"/>
              <a:t>They are designed to stimulate conversations and further research </a:t>
            </a:r>
          </a:p>
          <a:p>
            <a:r>
              <a:rPr lang="en-GB" sz="3600"/>
              <a:t>Teachers should work with learners in exploring the materials and adapt them according to needs / age of learner etc.</a:t>
            </a:r>
          </a:p>
          <a:p>
            <a:r>
              <a:rPr lang="en-GB" sz="3600"/>
              <a:t>There is further reading / information on teacher notes page</a:t>
            </a:r>
          </a:p>
          <a:p>
            <a:endParaRPr lang="en-GB"/>
          </a:p>
        </p:txBody>
      </p:sp>
      <p:sp>
        <p:nvSpPr>
          <p:cNvPr id="3" name="Title 2">
            <a:extLst>
              <a:ext uri="{FF2B5EF4-FFF2-40B4-BE49-F238E27FC236}">
                <a16:creationId xmlns:a16="http://schemas.microsoft.com/office/drawing/2014/main" id="{45D1BEC1-3ED3-4C7F-8340-CB541330CA56}"/>
              </a:ext>
            </a:extLst>
          </p:cNvPr>
          <p:cNvSpPr>
            <a:spLocks noGrp="1"/>
          </p:cNvSpPr>
          <p:nvPr>
            <p:ph type="title"/>
          </p:nvPr>
        </p:nvSpPr>
        <p:spPr/>
        <p:txBody>
          <a:bodyPr>
            <a:normAutofit/>
          </a:bodyPr>
          <a:lstStyle/>
          <a:p>
            <a:r>
              <a:rPr lang="en-GB" sz="4400"/>
              <a:t>How to use these slides</a:t>
            </a:r>
          </a:p>
        </p:txBody>
      </p:sp>
    </p:spTree>
    <p:extLst>
      <p:ext uri="{BB962C8B-B14F-4D97-AF65-F5344CB8AC3E}">
        <p14:creationId xmlns:p14="http://schemas.microsoft.com/office/powerpoint/2010/main" val="1052886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BF3B7-260A-22AA-E6E0-39127FA4F51E}"/>
              </a:ext>
            </a:extLst>
          </p:cNvPr>
          <p:cNvSpPr>
            <a:spLocks noGrp="1"/>
          </p:cNvSpPr>
          <p:nvPr>
            <p:ph type="title"/>
          </p:nvPr>
        </p:nvSpPr>
        <p:spPr>
          <a:xfrm>
            <a:off x="336452" y="256161"/>
            <a:ext cx="11362826" cy="1188720"/>
          </a:xfrm>
        </p:spPr>
        <p:txBody>
          <a:bodyPr anchor="ctr">
            <a:normAutofit/>
          </a:bodyPr>
          <a:lstStyle/>
          <a:p>
            <a:r>
              <a:rPr lang="en-US"/>
              <a:t>What is the connection between? </a:t>
            </a:r>
          </a:p>
        </p:txBody>
      </p:sp>
      <p:pic>
        <p:nvPicPr>
          <p:cNvPr id="6" name="Picture 5">
            <a:extLst>
              <a:ext uri="{FF2B5EF4-FFF2-40B4-BE49-F238E27FC236}">
                <a16:creationId xmlns:a16="http://schemas.microsoft.com/office/drawing/2014/main" id="{EDB55AF1-CF94-03C0-4A20-763E386BCDFC}"/>
              </a:ext>
            </a:extLst>
          </p:cNvPr>
          <p:cNvPicPr>
            <a:picLocks noChangeAspect="1"/>
          </p:cNvPicPr>
          <p:nvPr/>
        </p:nvPicPr>
        <p:blipFill rotWithShape="1">
          <a:blip r:embed="rId2"/>
          <a:srcRect l="11228" r="11228"/>
          <a:stretch/>
        </p:blipFill>
        <p:spPr>
          <a:xfrm>
            <a:off x="336452" y="1616640"/>
            <a:ext cx="4916170" cy="4219956"/>
          </a:xfrm>
          <a:prstGeom prst="rect">
            <a:avLst/>
          </a:prstGeom>
          <a:noFill/>
        </p:spPr>
      </p:pic>
      <p:sp>
        <p:nvSpPr>
          <p:cNvPr id="2" name="Content Placeholder 1">
            <a:extLst>
              <a:ext uri="{FF2B5EF4-FFF2-40B4-BE49-F238E27FC236}">
                <a16:creationId xmlns:a16="http://schemas.microsoft.com/office/drawing/2014/main" id="{04817D83-F173-7C36-464D-8198D8672170}"/>
              </a:ext>
            </a:extLst>
          </p:cNvPr>
          <p:cNvSpPr>
            <a:spLocks noGrp="1"/>
          </p:cNvSpPr>
          <p:nvPr>
            <p:ph sz="half" idx="2"/>
          </p:nvPr>
        </p:nvSpPr>
        <p:spPr>
          <a:xfrm>
            <a:off x="5530919" y="1616640"/>
            <a:ext cx="4615030" cy="4219956"/>
          </a:xfrm>
        </p:spPr>
        <p:txBody>
          <a:bodyPr>
            <a:normAutofit/>
          </a:bodyPr>
          <a:lstStyle/>
          <a:p>
            <a:r>
              <a:rPr lang="en-US" sz="3600"/>
              <a:t>Swansea, Wales</a:t>
            </a:r>
          </a:p>
          <a:p>
            <a:r>
              <a:rPr lang="en-US" sz="3600"/>
              <a:t>Rugby</a:t>
            </a:r>
          </a:p>
          <a:p>
            <a:r>
              <a:rPr lang="en-US" sz="3600"/>
              <a:t>Nelson Mandela</a:t>
            </a:r>
          </a:p>
          <a:p>
            <a:r>
              <a:rPr lang="en-US" sz="3600"/>
              <a:t>Apartheid</a:t>
            </a:r>
          </a:p>
          <a:p>
            <a:r>
              <a:rPr lang="en-US" sz="3600"/>
              <a:t>South Africa?</a:t>
            </a:r>
          </a:p>
        </p:txBody>
      </p:sp>
    </p:spTree>
    <p:extLst>
      <p:ext uri="{BB962C8B-B14F-4D97-AF65-F5344CB8AC3E}">
        <p14:creationId xmlns:p14="http://schemas.microsoft.com/office/powerpoint/2010/main" val="2262527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D15741-C280-55A1-2242-777C5026752E}"/>
              </a:ext>
            </a:extLst>
          </p:cNvPr>
          <p:cNvSpPr>
            <a:spLocks noGrp="1"/>
          </p:cNvSpPr>
          <p:nvPr>
            <p:ph type="title"/>
          </p:nvPr>
        </p:nvSpPr>
        <p:spPr/>
        <p:txBody>
          <a:bodyPr>
            <a:normAutofit fontScale="90000"/>
          </a:bodyPr>
          <a:lstStyle/>
          <a:p>
            <a:r>
              <a:rPr lang="en-US" sz="3600"/>
              <a:t>The </a:t>
            </a:r>
            <a:r>
              <a:rPr lang="en-US" sz="3600" err="1"/>
              <a:t>BattLE</a:t>
            </a:r>
            <a:r>
              <a:rPr lang="en-US" sz="3600"/>
              <a:t> OF SWANSEA</a:t>
            </a:r>
            <a:br>
              <a:rPr lang="en-US"/>
            </a:br>
            <a:br>
              <a:rPr lang="en-US"/>
            </a:br>
            <a:endParaRPr lang="en-US"/>
          </a:p>
        </p:txBody>
      </p:sp>
      <p:pic>
        <p:nvPicPr>
          <p:cNvPr id="4098" name="Picture 2">
            <a:extLst>
              <a:ext uri="{FF2B5EF4-FFF2-40B4-BE49-F238E27FC236}">
                <a16:creationId xmlns:a16="http://schemas.microsoft.com/office/drawing/2014/main" id="{092C8911-E6ED-2A65-6FD0-9961A0101A4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9028" y="1646238"/>
            <a:ext cx="6782764" cy="38496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64B33A8-4CB7-C0DD-118C-09757152E7AD}"/>
              </a:ext>
            </a:extLst>
          </p:cNvPr>
          <p:cNvSpPr txBox="1"/>
          <p:nvPr/>
        </p:nvSpPr>
        <p:spPr>
          <a:xfrm>
            <a:off x="5277678" y="5973417"/>
            <a:ext cx="3369365" cy="646331"/>
          </a:xfrm>
          <a:prstGeom prst="rect">
            <a:avLst/>
          </a:prstGeom>
          <a:noFill/>
        </p:spPr>
        <p:txBody>
          <a:bodyPr wrap="square" rtlCol="0">
            <a:spAutoFit/>
          </a:bodyPr>
          <a:lstStyle/>
          <a:p>
            <a:r>
              <a:rPr lang="en-US"/>
              <a:t>Video credit : BBC on </a:t>
            </a:r>
          </a:p>
          <a:p>
            <a:r>
              <a:rPr lang="en-US">
                <a:hlinkClick r:id="rId3"/>
              </a:rPr>
              <a:t>https://youtu.be/UNg0WI2aOdY</a:t>
            </a:r>
            <a:endParaRPr lang="en-US"/>
          </a:p>
        </p:txBody>
      </p:sp>
    </p:spTree>
    <p:extLst>
      <p:ext uri="{BB962C8B-B14F-4D97-AF65-F5344CB8AC3E}">
        <p14:creationId xmlns:p14="http://schemas.microsoft.com/office/powerpoint/2010/main" val="364381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C6E618FA-0D22-05A6-75BE-7428BDECA2F5}"/>
              </a:ext>
            </a:extLst>
          </p:cNvPr>
          <p:cNvSpPr>
            <a:spLocks noGrp="1"/>
          </p:cNvSpPr>
          <p:nvPr>
            <p:ph type="title"/>
          </p:nvPr>
        </p:nvSpPr>
        <p:spPr>
          <a:xfrm>
            <a:off x="336452" y="256161"/>
            <a:ext cx="11362826" cy="1188720"/>
          </a:xfrm>
        </p:spPr>
        <p:txBody>
          <a:bodyPr/>
          <a:lstStyle/>
          <a:p>
            <a:r>
              <a:rPr lang="en-US"/>
              <a:t>Protestors hold Up signs against ApartheiD</a:t>
            </a:r>
          </a:p>
        </p:txBody>
      </p:sp>
      <p:pic>
        <p:nvPicPr>
          <p:cNvPr id="1026" name="Picture 2">
            <a:extLst>
              <a:ext uri="{FF2B5EF4-FFF2-40B4-BE49-F238E27FC236}">
                <a16:creationId xmlns:a16="http://schemas.microsoft.com/office/drawing/2014/main" id="{8CFE4CBA-B9D8-CAC4-DDD5-6DC5A8896103}"/>
              </a:ext>
            </a:extLst>
          </p:cNvPr>
          <p:cNvPicPr>
            <a:picLocks noGrp="1" noChangeAspect="1" noChangeArrowheads="1"/>
          </p:cNvPicPr>
          <p:nvPr>
            <p:ph sz="half" idx="2"/>
          </p:nvPr>
        </p:nvPicPr>
        <p:blipFill rotWithShape="1">
          <a:blip r:embed="rId3"/>
          <a:srcRect t="13971" b="13971"/>
          <a:stretch/>
        </p:blipFill>
        <p:spPr bwMode="auto">
          <a:xfrm>
            <a:off x="336452" y="1611949"/>
            <a:ext cx="8089918" cy="4416244"/>
          </a:xfrm>
          <a:prstGeom prst="rect">
            <a:avLst/>
          </a:prstGeom>
          <a:solidFill>
            <a:srgbClr val="FFFFFF"/>
          </a:solidFill>
        </p:spPr>
      </p:pic>
    </p:spTree>
    <p:extLst>
      <p:ext uri="{BB962C8B-B14F-4D97-AF65-F5344CB8AC3E}">
        <p14:creationId xmlns:p14="http://schemas.microsoft.com/office/powerpoint/2010/main" val="3422497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37323" y="4581939"/>
            <a:ext cx="9367004" cy="2015413"/>
          </a:xfrm>
        </p:spPr>
        <p:txBody>
          <a:bodyPr>
            <a:normAutofit fontScale="25000" lnSpcReduction="20000"/>
          </a:bodyPr>
          <a:lstStyle/>
          <a:p>
            <a:pPr marL="0" indent="0">
              <a:buNone/>
            </a:pPr>
            <a:r>
              <a:rPr lang="en-GB" sz="17600" dirty="0"/>
              <a:t>Peter Hain  </a:t>
            </a:r>
          </a:p>
          <a:p>
            <a:pPr marL="0" indent="0">
              <a:buNone/>
            </a:pPr>
            <a:r>
              <a:rPr lang="en-GB" sz="5600" dirty="0"/>
              <a:t>photo credit: </a:t>
            </a:r>
          </a:p>
          <a:p>
            <a:pPr marL="0" indent="0">
              <a:buNone/>
            </a:pPr>
            <a:r>
              <a:rPr lang="en-GB" sz="4800" b="0" dirty="0">
                <a:effectLst/>
                <a:latin typeface="Helvetica" pitchFamily="2" charset="0"/>
                <a:hlinkClick r:id="rId3"/>
              </a:rPr>
              <a:t>‎www.liberalhistory.org.uk/wp-</a:t>
            </a:r>
          </a:p>
          <a:p>
            <a:pPr marL="0" indent="0">
              <a:buNone/>
            </a:pPr>
            <a:r>
              <a:rPr lang="en-GB" sz="4800" b="0" dirty="0">
                <a:effectLst/>
                <a:latin typeface="Helvetica" pitchFamily="2" charset="0"/>
                <a:hlinkClick r:id="rId3"/>
              </a:rPr>
              <a:t>content/uploads/2014/10/74_Spring_2012.pdf</a:t>
            </a:r>
            <a:endParaRPr lang="en-GB" sz="4800" b="0" dirty="0">
              <a:effectLst/>
              <a:latin typeface="Helvetica" pitchFamily="2" charset="0"/>
            </a:endParaRPr>
          </a:p>
          <a:p>
            <a:pPr marL="0" indent="0">
              <a:buNone/>
            </a:pPr>
            <a:br>
              <a:rPr lang="en-GB" sz="7200" dirty="0">
                <a:effectLst/>
                <a:latin typeface="Helvetica" pitchFamily="2" charset="0"/>
              </a:rPr>
            </a:br>
            <a:endParaRPr lang="en-GB" sz="7200" dirty="0">
              <a:effectLst/>
              <a:latin typeface="Helvetica" pitchFamily="2" charset="0"/>
            </a:endParaRPr>
          </a:p>
          <a:p>
            <a:pPr marL="0" indent="0" algn="ctr">
              <a:buNone/>
            </a:pPr>
            <a:endParaRPr lang="en-GB" sz="7200" dirty="0"/>
          </a:p>
        </p:txBody>
      </p:sp>
      <p:pic>
        <p:nvPicPr>
          <p:cNvPr id="2" name="Picture 1"/>
          <p:cNvPicPr>
            <a:picLocks noChangeAspect="1"/>
          </p:cNvPicPr>
          <p:nvPr/>
        </p:nvPicPr>
        <p:blipFill rotWithShape="1">
          <a:blip r:embed="rId4"/>
          <a:srcRect l="31455" r="32140"/>
          <a:stretch/>
        </p:blipFill>
        <p:spPr>
          <a:xfrm>
            <a:off x="8112138" y="391736"/>
            <a:ext cx="3384376" cy="5229225"/>
          </a:xfrm>
          <a:prstGeom prst="rect">
            <a:avLst/>
          </a:prstGeom>
        </p:spPr>
      </p:pic>
      <p:pic>
        <p:nvPicPr>
          <p:cNvPr id="3" name="Picture 2"/>
          <p:cNvPicPr>
            <a:picLocks noChangeAspect="1"/>
          </p:cNvPicPr>
          <p:nvPr/>
        </p:nvPicPr>
        <p:blipFill>
          <a:blip r:embed="rId5"/>
          <a:stretch>
            <a:fillRect/>
          </a:stretch>
        </p:blipFill>
        <p:spPr>
          <a:xfrm>
            <a:off x="3110948" y="391737"/>
            <a:ext cx="4443467" cy="5361904"/>
          </a:xfrm>
          <a:prstGeom prst="rect">
            <a:avLst/>
          </a:prstGeom>
        </p:spPr>
      </p:pic>
    </p:spTree>
    <p:extLst>
      <p:ext uri="{BB962C8B-B14F-4D97-AF65-F5344CB8AC3E}">
        <p14:creationId xmlns:p14="http://schemas.microsoft.com/office/powerpoint/2010/main" val="349197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EA3184-09F8-ADFF-B186-80DB13A754B0}"/>
              </a:ext>
            </a:extLst>
          </p:cNvPr>
          <p:cNvSpPr>
            <a:spLocks noGrp="1"/>
          </p:cNvSpPr>
          <p:nvPr>
            <p:ph type="title"/>
          </p:nvPr>
        </p:nvSpPr>
        <p:spPr>
          <a:xfrm>
            <a:off x="5538647" y="2334868"/>
            <a:ext cx="5322943" cy="1188720"/>
          </a:xfrm>
        </p:spPr>
        <p:txBody>
          <a:bodyPr/>
          <a:lstStyle/>
          <a:p>
            <a:r>
              <a:rPr lang="en-US" dirty="0"/>
              <a:t>Apartheid in South Africa </a:t>
            </a:r>
          </a:p>
        </p:txBody>
      </p:sp>
      <p:pic>
        <p:nvPicPr>
          <p:cNvPr id="2050" name="Picture 2">
            <a:extLst>
              <a:ext uri="{FF2B5EF4-FFF2-40B4-BE49-F238E27FC236}">
                <a16:creationId xmlns:a16="http://schemas.microsoft.com/office/drawing/2014/main" id="{D6525279-A1EC-5697-FDD8-F1EA0749C4F5}"/>
              </a:ext>
            </a:extLst>
          </p:cNvPr>
          <p:cNvPicPr>
            <a:picLocks noGrp="1" noChangeAspect="1" noChangeArrowheads="1"/>
          </p:cNvPicPr>
          <p:nvPr>
            <p:ph idx="1"/>
          </p:nvPr>
        </p:nvPicPr>
        <p:blipFill>
          <a:blip r:embed="rId2"/>
          <a:srcRect/>
          <a:stretch/>
        </p:blipFill>
        <p:spPr bwMode="auto">
          <a:xfrm>
            <a:off x="1109286" y="62223"/>
            <a:ext cx="4191763" cy="6424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914BF8B-DDA7-0386-617B-1276A6C4EA3D}"/>
              </a:ext>
            </a:extLst>
          </p:cNvPr>
          <p:cNvSpPr txBox="1"/>
          <p:nvPr/>
        </p:nvSpPr>
        <p:spPr>
          <a:xfrm>
            <a:off x="5301049" y="6240162"/>
            <a:ext cx="4386648" cy="246221"/>
          </a:xfrm>
          <a:prstGeom prst="rect">
            <a:avLst/>
          </a:prstGeom>
          <a:noFill/>
        </p:spPr>
        <p:txBody>
          <a:bodyPr wrap="square" rtlCol="0">
            <a:spAutoFit/>
          </a:bodyPr>
          <a:lstStyle/>
          <a:p>
            <a:r>
              <a:rPr lang="en-US" sz="1000" dirty="0" err="1"/>
              <a:t>Flickr.com</a:t>
            </a:r>
            <a:r>
              <a:rPr lang="en-US" sz="1000" dirty="0"/>
              <a:t>: </a:t>
            </a:r>
            <a:r>
              <a:rPr lang="en-GB" sz="1000" b="0" i="0" u="sng" dirty="0">
                <a:solidFill>
                  <a:srgbClr val="006DAC"/>
                </a:solidFill>
                <a:effectLst/>
                <a:latin typeface="Proxima Nova"/>
                <a:hlinkClick r:id="rId3"/>
              </a:rPr>
              <a:t>www.unmultimedia.org/photo/</a:t>
            </a:r>
            <a:endParaRPr lang="en-US" sz="1000" dirty="0"/>
          </a:p>
        </p:txBody>
      </p:sp>
    </p:spTree>
    <p:extLst>
      <p:ext uri="{BB962C8B-B14F-4D97-AF65-F5344CB8AC3E}">
        <p14:creationId xmlns:p14="http://schemas.microsoft.com/office/powerpoint/2010/main" val="3799062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9F30FAE-E5B4-B8A8-F97D-88841001C4EE}"/>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7045" r="17423" b="-2"/>
          <a:stretch/>
        </p:blipFill>
        <p:spPr bwMode="auto">
          <a:xfrm>
            <a:off x="336452" y="1616640"/>
            <a:ext cx="4916170" cy="42199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9A94BFB-F0AC-4DB2-8F07-CE3CA1F0435D}"/>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9807" r="-2" b="9554"/>
          <a:stretch/>
        </p:blipFill>
        <p:spPr bwMode="auto">
          <a:xfrm>
            <a:off x="5530919" y="1616640"/>
            <a:ext cx="4615030" cy="4219956"/>
          </a:xfrm>
          <a:prstGeom prst="rect">
            <a:avLst/>
          </a:prstGeom>
          <a:solidFill>
            <a:srgbClr val="FFFFFF"/>
          </a:solidFill>
        </p:spPr>
      </p:pic>
      <p:sp>
        <p:nvSpPr>
          <p:cNvPr id="4" name="Title 1">
            <a:extLst>
              <a:ext uri="{FF2B5EF4-FFF2-40B4-BE49-F238E27FC236}">
                <a16:creationId xmlns:a16="http://schemas.microsoft.com/office/drawing/2014/main" id="{547831EB-3830-E26B-65C3-259B9B528DC9}"/>
              </a:ext>
            </a:extLst>
          </p:cNvPr>
          <p:cNvSpPr>
            <a:spLocks noGrp="1"/>
          </p:cNvSpPr>
          <p:nvPr>
            <p:ph type="title"/>
          </p:nvPr>
        </p:nvSpPr>
        <p:spPr>
          <a:xfrm>
            <a:off x="336550" y="255588"/>
            <a:ext cx="11363325" cy="1189037"/>
          </a:xfrm>
        </p:spPr>
        <p:txBody>
          <a:bodyPr anchor="ctr">
            <a:normAutofit/>
          </a:bodyPr>
          <a:lstStyle/>
          <a:p>
            <a:r>
              <a:rPr lang="en-GB" b="1"/>
              <a:t>Nelson Mandela</a:t>
            </a:r>
          </a:p>
        </p:txBody>
      </p:sp>
    </p:spTree>
    <p:extLst>
      <p:ext uri="{BB962C8B-B14F-4D97-AF65-F5344CB8AC3E}">
        <p14:creationId xmlns:p14="http://schemas.microsoft.com/office/powerpoint/2010/main" val="1235276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EF3AE4-B076-1F41-4D06-2AEF1E95D7F7}"/>
              </a:ext>
            </a:extLst>
          </p:cNvPr>
          <p:cNvSpPr>
            <a:spLocks noGrp="1"/>
          </p:cNvSpPr>
          <p:nvPr>
            <p:ph type="title"/>
          </p:nvPr>
        </p:nvSpPr>
        <p:spPr/>
        <p:txBody>
          <a:bodyPr>
            <a:noAutofit/>
          </a:bodyPr>
          <a:lstStyle/>
          <a:p>
            <a:r>
              <a:rPr lang="en-GB" sz="2000"/>
              <a:t>In 2018, </a:t>
            </a:r>
            <a:r>
              <a:rPr lang="en-GB" sz="2000" err="1"/>
              <a:t>Siya</a:t>
            </a:r>
            <a:r>
              <a:rPr lang="en-GB" sz="2000"/>
              <a:t> </a:t>
            </a:r>
            <a:r>
              <a:rPr lang="en-GB" sz="2000" err="1"/>
              <a:t>Kolisi</a:t>
            </a:r>
            <a:r>
              <a:rPr lang="en-GB" sz="2000"/>
              <a:t> was the first black man to be appointed captain of the Springboks Rugby team. He then </a:t>
            </a:r>
            <a:r>
              <a:rPr lang="en-GB" sz="2000" err="1"/>
              <a:t>leD</a:t>
            </a:r>
            <a:r>
              <a:rPr lang="en-GB" sz="2000"/>
              <a:t> the South African team to victory in the 2019 Rugby World Cup Final against England.</a:t>
            </a:r>
            <a:endParaRPr lang="en-US" sz="2000"/>
          </a:p>
        </p:txBody>
      </p:sp>
      <p:pic>
        <p:nvPicPr>
          <p:cNvPr id="3074" name="Picture 2">
            <a:extLst>
              <a:ext uri="{FF2B5EF4-FFF2-40B4-BE49-F238E27FC236}">
                <a16:creationId xmlns:a16="http://schemas.microsoft.com/office/drawing/2014/main" id="{A287AAB8-B113-EAAC-AEC1-993582B8F71D}"/>
              </a:ext>
            </a:extLst>
          </p:cNvPr>
          <p:cNvPicPr>
            <a:picLocks noGrp="1" noChangeAspect="1" noChangeArrowheads="1"/>
          </p:cNvPicPr>
          <p:nvPr>
            <p:ph idx="1"/>
          </p:nvPr>
        </p:nvPicPr>
        <p:blipFill>
          <a:blip r:embed="rId2"/>
          <a:srcRect/>
          <a:stretch/>
        </p:blipFill>
        <p:spPr bwMode="auto">
          <a:xfrm>
            <a:off x="3045874" y="1631320"/>
            <a:ext cx="5656959" cy="44265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A786174-2124-5BF7-338D-ACE1FFE985D4}"/>
              </a:ext>
            </a:extLst>
          </p:cNvPr>
          <p:cNvSpPr txBox="1"/>
          <p:nvPr/>
        </p:nvSpPr>
        <p:spPr>
          <a:xfrm>
            <a:off x="5712315" y="6151055"/>
            <a:ext cx="2683565" cy="246221"/>
          </a:xfrm>
          <a:prstGeom prst="rect">
            <a:avLst/>
          </a:prstGeom>
          <a:noFill/>
        </p:spPr>
        <p:txBody>
          <a:bodyPr wrap="square" rtlCol="0">
            <a:spAutoFit/>
          </a:bodyPr>
          <a:lstStyle/>
          <a:p>
            <a:r>
              <a:rPr lang="en-US" sz="1000" dirty="0" err="1"/>
              <a:t>Flickr.com</a:t>
            </a:r>
            <a:r>
              <a:rPr lang="en-US" sz="1000" dirty="0"/>
              <a:t>: </a:t>
            </a:r>
            <a:r>
              <a:rPr lang="en-US" sz="1000" dirty="0" err="1"/>
              <a:t>GovernmentZA</a:t>
            </a:r>
            <a:r>
              <a:rPr lang="en-US" sz="1000" dirty="0"/>
              <a:t> </a:t>
            </a:r>
          </a:p>
        </p:txBody>
      </p:sp>
    </p:spTree>
    <p:extLst>
      <p:ext uri="{BB962C8B-B14F-4D97-AF65-F5344CB8AC3E}">
        <p14:creationId xmlns:p14="http://schemas.microsoft.com/office/powerpoint/2010/main" val="275659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09D0E1-5DA3-2A43-A380-722283F4FE76}"/>
              </a:ext>
            </a:extLst>
          </p:cNvPr>
          <p:cNvSpPr/>
          <p:nvPr/>
        </p:nvSpPr>
        <p:spPr>
          <a:xfrm>
            <a:off x="1812587" y="2156271"/>
            <a:ext cx="8141465" cy="3108543"/>
          </a:xfrm>
          <a:prstGeom prst="rect">
            <a:avLst/>
          </a:prstGeom>
        </p:spPr>
        <p:txBody>
          <a:bodyPr wrap="square">
            <a:spAutoFit/>
          </a:bodyPr>
          <a:lstStyle/>
          <a:p>
            <a:pPr algn="ctr"/>
            <a:r>
              <a:rPr lang="en-GB" sz="2800"/>
              <a:t>Please note, these materials have been co-created for DARPL and should not be re-used out of context. </a:t>
            </a:r>
          </a:p>
          <a:p>
            <a:pPr algn="ctr"/>
            <a:r>
              <a:rPr lang="en-GB" sz="2800"/>
              <a:t>Please use the accompanying teachers notes with this power point. </a:t>
            </a:r>
          </a:p>
          <a:p>
            <a:pPr algn="ctr"/>
            <a:endParaRPr lang="en-GB" sz="2800"/>
          </a:p>
          <a:p>
            <a:pPr algn="ctr"/>
            <a:endParaRPr lang="en-GB" sz="2800"/>
          </a:p>
          <a:p>
            <a:pPr algn="ctr"/>
            <a:r>
              <a:rPr lang="en-GB" sz="2800"/>
              <a:t>For enquiries contact </a:t>
            </a:r>
            <a:r>
              <a:rPr lang="en-GB" sz="2800">
                <a:hlinkClick r:id="rId2" tooltip="mailto:darpl@cardiffmet.ac.uk"/>
              </a:rPr>
              <a:t>darpl@cardiffmet.ac.uk</a:t>
            </a:r>
            <a:endParaRPr lang="en-US" sz="2800"/>
          </a:p>
        </p:txBody>
      </p:sp>
    </p:spTree>
    <p:extLst>
      <p:ext uri="{BB962C8B-B14F-4D97-AF65-F5344CB8AC3E}">
        <p14:creationId xmlns:p14="http://schemas.microsoft.com/office/powerpoint/2010/main" val="1494054671"/>
      </p:ext>
    </p:extLst>
  </p:cSld>
  <p:clrMapOvr>
    <a:masterClrMapping/>
  </p:clrMapOvr>
</p:sld>
</file>

<file path=ppt/theme/theme1.xml><?xml version="1.0" encoding="utf-8"?>
<a:theme xmlns:a="http://schemas.openxmlformats.org/drawingml/2006/main" name="Parcel">
  <a:themeElements>
    <a:clrScheme name="Custom 1">
      <a:dk1>
        <a:srgbClr val="626D7C"/>
      </a:dk1>
      <a:lt1>
        <a:srgbClr val="FFFFFF"/>
      </a:lt1>
      <a:dk2>
        <a:srgbClr val="4A5356"/>
      </a:dk2>
      <a:lt2>
        <a:srgbClr val="E8E3CE"/>
      </a:lt2>
      <a:accent1>
        <a:srgbClr val="E83A55"/>
      </a:accent1>
      <a:accent2>
        <a:srgbClr val="9BAFB5"/>
      </a:accent2>
      <a:accent3>
        <a:srgbClr val="EF7589"/>
      </a:accent3>
      <a:accent4>
        <a:srgbClr val="9CA383"/>
      </a:accent4>
      <a:accent5>
        <a:srgbClr val="87795D"/>
      </a:accent5>
      <a:accent6>
        <a:srgbClr val="A0988C"/>
      </a:accent6>
      <a:hlink>
        <a:srgbClr val="00B0F0"/>
      </a:hlink>
      <a:folHlink>
        <a:srgbClr val="738F97"/>
      </a:folHlink>
    </a:clrScheme>
    <a:fontScheme name="DARPL Gotham">
      <a:majorFont>
        <a:latin typeface="Gotham Black"/>
        <a:ea typeface=""/>
        <a:cs typeface=""/>
      </a:majorFont>
      <a:minorFont>
        <a:latin typeface="Gotham"/>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2" id="{3492D3BB-110F-8E4A-8A4A-295781C09D66}" vid="{7850DE62-33AA-3146-B03B-BF33AF7942DF}"/>
    </a:ext>
  </a:extLst>
</a:theme>
</file>

<file path=ppt/theme/theme2.xml><?xml version="1.0" encoding="utf-8"?>
<a:theme xmlns:a="http://schemas.openxmlformats.org/drawingml/2006/main" name="1_Parcel">
  <a:themeElements>
    <a:clrScheme name="Custom 1">
      <a:dk1>
        <a:srgbClr val="626D7C"/>
      </a:dk1>
      <a:lt1>
        <a:srgbClr val="FFFFFF"/>
      </a:lt1>
      <a:dk2>
        <a:srgbClr val="4A5356"/>
      </a:dk2>
      <a:lt2>
        <a:srgbClr val="E8E3CE"/>
      </a:lt2>
      <a:accent1>
        <a:srgbClr val="E83A55"/>
      </a:accent1>
      <a:accent2>
        <a:srgbClr val="9BAFB5"/>
      </a:accent2>
      <a:accent3>
        <a:srgbClr val="EF7589"/>
      </a:accent3>
      <a:accent4>
        <a:srgbClr val="9CA383"/>
      </a:accent4>
      <a:accent5>
        <a:srgbClr val="87795D"/>
      </a:accent5>
      <a:accent6>
        <a:srgbClr val="A0988C"/>
      </a:accent6>
      <a:hlink>
        <a:srgbClr val="00B0F0"/>
      </a:hlink>
      <a:folHlink>
        <a:srgbClr val="738F97"/>
      </a:folHlink>
    </a:clrScheme>
    <a:fontScheme name="DARPL Gotham">
      <a:majorFont>
        <a:latin typeface="Gotham Black"/>
        <a:ea typeface=""/>
        <a:cs typeface=""/>
      </a:majorFont>
      <a:minorFont>
        <a:latin typeface="Gotham"/>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2" id="{3492D3BB-110F-8E4A-8A4A-295781C09D66}" vid="{F7F97D18-BF7D-8146-818B-EE88558C185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4C711A7DEFF34DAB45256121650E9A" ma:contentTypeVersion="9" ma:contentTypeDescription="Create a new document." ma:contentTypeScope="" ma:versionID="f91c7a3db50499faf0c897ac6b13daaa">
  <xsd:schema xmlns:xsd="http://www.w3.org/2001/XMLSchema" xmlns:xs="http://www.w3.org/2001/XMLSchema" xmlns:p="http://schemas.microsoft.com/office/2006/metadata/properties" xmlns:ns2="c69234cf-36e4-42aa-ae8a-9d62a7daefd2" targetNamespace="http://schemas.microsoft.com/office/2006/metadata/properties" ma:root="true" ma:fieldsID="7e27e6e4462f68d760f31508b9e0d851" ns2:_="">
    <xsd:import namespace="c69234cf-36e4-42aa-ae8a-9d62a7daef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9234cf-36e4-42aa-ae8a-9d62a7daef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B74FE6-CA3A-4548-8F03-9F8F24C563B3}">
  <ds:schemaRefs>
    <ds:schemaRef ds:uri="c69234cf-36e4-42aa-ae8a-9d62a7daefd2"/>
    <ds:schemaRef ds:uri="http://purl.org/dc/dcmitype/"/>
    <ds:schemaRef ds:uri="http://schemas.microsoft.com/office/2006/metadata/properties"/>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524F1B-7DA7-44DA-9ACF-93A955971FC8}">
  <ds:schemaRefs>
    <ds:schemaRef ds:uri="http://schemas.microsoft.com/sharepoint/v3/contenttype/forms"/>
  </ds:schemaRefs>
</ds:datastoreItem>
</file>

<file path=customXml/itemProps3.xml><?xml version="1.0" encoding="utf-8"?>
<ds:datastoreItem xmlns:ds="http://schemas.openxmlformats.org/officeDocument/2006/customXml" ds:itemID="{CDADD17A-C3CD-431A-8F73-8A398419C9B3}">
  <ds:schemaRefs>
    <ds:schemaRef ds:uri="c69234cf-36e4-42aa-ae8a-9d62a7daef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Parcel</Template>
  <TotalTime>5921</TotalTime>
  <Words>362</Words>
  <Application>Microsoft Office PowerPoint</Application>
  <PresentationFormat>Widescreen</PresentationFormat>
  <Paragraphs>40</Paragraphs>
  <Slides>10</Slides>
  <Notes>2</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Parcel</vt:lpstr>
      <vt:lpstr>1_Parcel</vt:lpstr>
      <vt:lpstr>The ‘Battle of Swansea’</vt:lpstr>
      <vt:lpstr>How to use these slides</vt:lpstr>
      <vt:lpstr>What is the connection between? </vt:lpstr>
      <vt:lpstr>The BattLE OF SWANSEA  </vt:lpstr>
      <vt:lpstr>Protestors hold Up signs against ApartheiD</vt:lpstr>
      <vt:lpstr>PowerPoint Presentation</vt:lpstr>
      <vt:lpstr>Apartheid in South Africa </vt:lpstr>
      <vt:lpstr>Nelson Mandela</vt:lpstr>
      <vt:lpstr>In 2018, Siya Kolisi was the first black man to be appointed captain of the Springboks Rugby team. He then leD the South African team to victory in the 2019 Rugby World Cup Final against England.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 Kin</dc:creator>
  <cp:lastModifiedBy>Yu, Kin</cp:lastModifiedBy>
  <cp:revision>6</cp:revision>
  <dcterms:created xsi:type="dcterms:W3CDTF">2022-05-31T09:55:35Z</dcterms:created>
  <dcterms:modified xsi:type="dcterms:W3CDTF">2023-01-24T01:12:35Z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0x010100FB4C711A7DEFF34DAB45256121650E9A</vt:lpwstr>
  </property>
</Properties>
</file>